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d04f0128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d04f0128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d04f0128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d04f0128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d04f0128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d04f0128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d04f0128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d04f0128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d04f0128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9d04f0128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d04f0128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d04f0128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d04f0128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d04f0128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d04f0128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d04f0128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9d04f0128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9d04f0128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c40562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c40562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c4056222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9c4056222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c4056222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c4056222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c4056222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c4056222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1e8c01d6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1e8c01d6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d04f0128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d04f0128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9d04f0128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9d04f0128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d04f0128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d04f0128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youtube.com/watch?v=UR2oDYZ-Sao" TargetMode="External"/><Relationship Id="rId4" Type="http://schemas.openxmlformats.org/officeDocument/2006/relationships/hyperlink" Target="https://www.youtube.com/watch?v=UR2oDYZ-Sa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hackerrank.com/challenges/maximum-subarray-sum/problem" TargetMode="External"/><Relationship Id="rId4" Type="http://schemas.openxmlformats.org/officeDocument/2006/relationships/image" Target="../media/image10.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youtube.com/c/Errichto/featured" TargetMode="External"/><Relationship Id="rId4" Type="http://schemas.openxmlformats.org/officeDocument/2006/relationships/hyperlink" Target="https://www.youtube.com/channel/UCKuDLsO0Wwef53qdHPjbU2Q" TargetMode="External"/><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Estrategias para la programación competitiva</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Joel Escareño</a:t>
            </a:r>
            <a:endParaRPr/>
          </a:p>
        </p:txBody>
      </p:sp>
      <p:pic>
        <p:nvPicPr>
          <p:cNvPr id="136" name="Google Shape;136;p13"/>
          <p:cNvPicPr preferRelativeResize="0"/>
          <p:nvPr/>
        </p:nvPicPr>
        <p:blipFill>
          <a:blip r:embed="rId3">
            <a:alphaModFix/>
          </a:blip>
          <a:stretch>
            <a:fillRect/>
          </a:stretch>
        </p:blipFill>
        <p:spPr>
          <a:xfrm>
            <a:off x="232775" y="3206350"/>
            <a:ext cx="1826651" cy="18176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820650" y="373650"/>
            <a:ext cx="7502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Eficiencia de un algoritmo (orden de magnitud)</a:t>
            </a:r>
            <a:endParaRPr/>
          </a:p>
          <a:p>
            <a:pPr indent="0" lvl="0" marL="0" rtl="0" algn="l">
              <a:spcBef>
                <a:spcPts val="0"/>
              </a:spcBef>
              <a:spcAft>
                <a:spcPts val="0"/>
              </a:spcAft>
              <a:buNone/>
            </a:pPr>
            <a:r>
              <a:t/>
            </a:r>
            <a:endParaRPr/>
          </a:p>
        </p:txBody>
      </p:sp>
      <p:sp>
        <p:nvSpPr>
          <p:cNvPr id="200" name="Google Shape;200;p22"/>
          <p:cNvSpPr txBox="1"/>
          <p:nvPr>
            <p:ph idx="1" type="body"/>
          </p:nvPr>
        </p:nvSpPr>
        <p:spPr>
          <a:xfrm>
            <a:off x="1096600" y="9949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algoritmo solo estima el orden de magnitud, no dice exactamente cuantas veces se va a ejecutar (a tomar en cuenta), en estos tres ejemplos, los algos se ejecutan 3n, n + 5 y </a:t>
            </a:r>
            <a:r>
              <a:rPr lang="es"/>
              <a:t>[n/2]</a:t>
            </a:r>
            <a:r>
              <a:rPr lang="es"/>
              <a:t> veces, pero los tres son de complejidad O(n), lineal.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a:t>Checar la diapositiva pasada y cambiar el límite</a:t>
            </a:r>
            <a:endParaRPr/>
          </a:p>
          <a:p>
            <a:pPr indent="0" lvl="0" marL="0" rtl="0" algn="l">
              <a:spcBef>
                <a:spcPts val="1600"/>
              </a:spcBef>
              <a:spcAft>
                <a:spcPts val="1600"/>
              </a:spcAft>
              <a:buNone/>
            </a:pPr>
            <a:r>
              <a:t/>
            </a:r>
            <a:endParaRPr/>
          </a:p>
        </p:txBody>
      </p:sp>
      <p:pic>
        <p:nvPicPr>
          <p:cNvPr id="201" name="Google Shape;201;p22"/>
          <p:cNvPicPr preferRelativeResize="0"/>
          <p:nvPr/>
        </p:nvPicPr>
        <p:blipFill rotWithShape="1">
          <a:blip r:embed="rId3">
            <a:alphaModFix/>
          </a:blip>
          <a:srcRect b="19726" l="15526" r="14119" t="29101"/>
          <a:stretch/>
        </p:blipFill>
        <p:spPr>
          <a:xfrm>
            <a:off x="2532675" y="1918800"/>
            <a:ext cx="4078675" cy="243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Eficiencia de un algoritmo (fases)</a:t>
            </a:r>
            <a:endParaRPr/>
          </a:p>
        </p:txBody>
      </p:sp>
      <p:sp>
        <p:nvSpPr>
          <p:cNvPr id="207" name="Google Shape;207;p23"/>
          <p:cNvSpPr txBox="1"/>
          <p:nvPr>
            <p:ph idx="1" type="body"/>
          </p:nvPr>
        </p:nvSpPr>
        <p:spPr>
          <a:xfrm>
            <a:off x="1297500" y="10150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 un algoritmo consiste en varias fases consecutivas, la complejidad temporal de éste será la más larga de estas fases, no se suman ya que la fase más lenta suele ser la que ocasiona el error o el exceso de tiempo de todo el algoritmo.</a:t>
            </a:r>
            <a:endParaRPr/>
          </a:p>
          <a:p>
            <a:pPr indent="0" lvl="0" marL="0" rtl="0" algn="l">
              <a:spcBef>
                <a:spcPts val="1600"/>
              </a:spcBef>
              <a:spcAft>
                <a:spcPts val="0"/>
              </a:spcAft>
              <a:buNone/>
            </a:pPr>
            <a:r>
              <a:rPr lang="es"/>
              <a:t>Por ejemplo, el siguiente algoritmo  tiene tres fases, cada una con complejidad O(n), O(n</a:t>
            </a:r>
            <a:r>
              <a:rPr baseline="30000" lang="es"/>
              <a:t>2</a:t>
            </a:r>
            <a:r>
              <a:rPr lang="es"/>
              <a:t>) y O(n), respectivamente. Entonces, la complejidad total del algoritmo es </a:t>
            </a:r>
            <a:r>
              <a:rPr lang="es"/>
              <a:t>O(n</a:t>
            </a:r>
            <a:r>
              <a:rPr baseline="30000" lang="es"/>
              <a:t>2</a:t>
            </a:r>
            <a:r>
              <a:rPr lang="es"/>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8" name="Google Shape;208;p23"/>
          <p:cNvPicPr preferRelativeResize="0"/>
          <p:nvPr/>
        </p:nvPicPr>
        <p:blipFill rotWithShape="1">
          <a:blip r:embed="rId3">
            <a:alphaModFix/>
          </a:blip>
          <a:srcRect b="22099" l="15880" r="16743" t="26338"/>
          <a:stretch/>
        </p:blipFill>
        <p:spPr>
          <a:xfrm>
            <a:off x="2883150" y="2491375"/>
            <a:ext cx="3576350" cy="265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Eficiencia de un algoritmo (múltiples variables)</a:t>
            </a:r>
            <a:endParaRPr/>
          </a:p>
          <a:p>
            <a:pPr indent="0" lvl="0" marL="0" rtl="0" algn="l">
              <a:spcBef>
                <a:spcPts val="0"/>
              </a:spcBef>
              <a:spcAft>
                <a:spcPts val="0"/>
              </a:spcAft>
              <a:buNone/>
            </a:pPr>
            <a:r>
              <a:t/>
            </a:r>
            <a:endParaRPr/>
          </a:p>
        </p:txBody>
      </p:sp>
      <p:sp>
        <p:nvSpPr>
          <p:cNvPr id="214" name="Google Shape;214;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O(n*m), en las siguientes clases se verá la complejidad en funciones recursivas</a:t>
            </a:r>
            <a:endParaRPr/>
          </a:p>
          <a:p>
            <a:pPr indent="0" lvl="0" marL="0" rtl="0" algn="l">
              <a:spcBef>
                <a:spcPts val="1600"/>
              </a:spcBef>
              <a:spcAft>
                <a:spcPts val="1600"/>
              </a:spcAft>
              <a:buNone/>
            </a:pPr>
            <a:r>
              <a:t/>
            </a:r>
            <a:endParaRPr/>
          </a:p>
        </p:txBody>
      </p:sp>
      <p:pic>
        <p:nvPicPr>
          <p:cNvPr id="215" name="Google Shape;215;p24"/>
          <p:cNvPicPr preferRelativeResize="0"/>
          <p:nvPr/>
        </p:nvPicPr>
        <p:blipFill rotWithShape="1">
          <a:blip r:embed="rId3">
            <a:alphaModFix/>
          </a:blip>
          <a:srcRect b="25975" l="15469" r="16916" t="37111"/>
          <a:stretch/>
        </p:blipFill>
        <p:spPr>
          <a:xfrm>
            <a:off x="1945000" y="2411000"/>
            <a:ext cx="5254000" cy="189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Clases de complejidad</a:t>
            </a:r>
            <a:endParaRPr/>
          </a:p>
        </p:txBody>
      </p:sp>
      <p:sp>
        <p:nvSpPr>
          <p:cNvPr id="221" name="Google Shape;221;p25"/>
          <p:cNvSpPr txBox="1"/>
          <p:nvPr>
            <p:ph idx="1" type="body"/>
          </p:nvPr>
        </p:nvSpPr>
        <p:spPr>
          <a:xfrm>
            <a:off x="1297500" y="8684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Complejidades temporales comunes:</a:t>
            </a:r>
            <a:endParaRPr/>
          </a:p>
        </p:txBody>
      </p:sp>
      <p:pic>
        <p:nvPicPr>
          <p:cNvPr id="222" name="Google Shape;222;p25"/>
          <p:cNvPicPr preferRelativeResize="0"/>
          <p:nvPr/>
        </p:nvPicPr>
        <p:blipFill rotWithShape="1">
          <a:blip r:embed="rId3">
            <a:alphaModFix/>
          </a:blip>
          <a:srcRect b="6900" l="5873" r="17150" t="22473"/>
          <a:stretch/>
        </p:blipFill>
        <p:spPr>
          <a:xfrm>
            <a:off x="1297500" y="1307850"/>
            <a:ext cx="6254251" cy="3227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6"/>
          <p:cNvPicPr preferRelativeResize="0"/>
          <p:nvPr/>
        </p:nvPicPr>
        <p:blipFill rotWithShape="1">
          <a:blip r:embed="rId3">
            <a:alphaModFix/>
          </a:blip>
          <a:srcRect b="0" l="6122" r="16273" t="14177"/>
          <a:stretch/>
        </p:blipFill>
        <p:spPr>
          <a:xfrm>
            <a:off x="1460350" y="808950"/>
            <a:ext cx="6223301" cy="387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idx="1" type="body"/>
          </p:nvPr>
        </p:nvSpPr>
        <p:spPr>
          <a:xfrm>
            <a:off x="1287450" y="4926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algoritmo es </a:t>
            </a:r>
            <a:r>
              <a:rPr lang="es"/>
              <a:t>polinomial</a:t>
            </a:r>
            <a:r>
              <a:rPr lang="es"/>
              <a:t> si su complejidad temporal es al menos O(n</a:t>
            </a:r>
            <a:r>
              <a:rPr baseline="30000" lang="es"/>
              <a:t>k</a:t>
            </a:r>
            <a:r>
              <a:rPr lang="es"/>
              <a:t>), donde k es cte (Todos menos los últimos 2).</a:t>
            </a:r>
            <a:endParaRPr/>
          </a:p>
          <a:p>
            <a:pPr indent="0" lvl="0" marL="0" rtl="0" algn="l">
              <a:spcBef>
                <a:spcPts val="1600"/>
              </a:spcBef>
              <a:spcAft>
                <a:spcPts val="0"/>
              </a:spcAft>
              <a:buNone/>
            </a:pPr>
            <a:r>
              <a:rPr lang="es"/>
              <a:t>En la práctica, k es chica y, si el algoritmo es polinomial, </a:t>
            </a:r>
            <a:r>
              <a:rPr lang="es" u="sng"/>
              <a:t>suele</a:t>
            </a:r>
            <a:r>
              <a:rPr lang="es"/>
              <a:t> ser eficiente.</a:t>
            </a:r>
            <a:endParaRPr/>
          </a:p>
          <a:p>
            <a:pPr indent="0" lvl="0" marL="0" rtl="0" algn="l">
              <a:spcBef>
                <a:spcPts val="1600"/>
              </a:spcBef>
              <a:spcAft>
                <a:spcPts val="0"/>
              </a:spcAft>
              <a:buNone/>
            </a:pPr>
            <a:r>
              <a:rPr lang="es"/>
              <a:t>En el libro mencionado, hay varios algoritmos polinomiales, pero también hay varios problemas (NP-difíciles) para los cuales no existe algoritmo polinomial que los resuelva.</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u="sng">
                <a:solidFill>
                  <a:schemeClr val="hlink"/>
                </a:solidFill>
                <a:hlinkClick r:id="rId3"/>
              </a:rPr>
              <a:t>¿Qué es eso del problema P versus NP?</a:t>
            </a:r>
            <a:r>
              <a:rPr lang="es"/>
              <a:t> </a:t>
            </a:r>
            <a:endParaRPr/>
          </a:p>
          <a:p>
            <a:pPr indent="0" lvl="0" marL="0" rtl="0" algn="l">
              <a:spcBef>
                <a:spcPts val="1600"/>
              </a:spcBef>
              <a:spcAft>
                <a:spcPts val="0"/>
              </a:spcAft>
              <a:buNone/>
            </a:pPr>
            <a:r>
              <a:rPr lang="es" u="sng">
                <a:solidFill>
                  <a:schemeClr val="accent5"/>
                </a:solidFill>
                <a:hlinkClick r:id="rId4">
                  <a:extLst>
                    <a:ext uri="{A12FA001-AC4F-418D-AE19-62706E023703}">
                      <ahyp:hlinkClr val="tx"/>
                    </a:ext>
                  </a:extLst>
                </a:hlinkClick>
              </a:rPr>
              <a:t>El problema de las 1000 reinas</a:t>
            </a:r>
            <a:r>
              <a:rPr lang="es"/>
              <a:t>(premio de 1 millón de dólares</a:t>
            </a:r>
            <a:r>
              <a:rPr lang="es"/>
              <a:t>)</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Tabla de estimaciones (para un tiempo límite de 1 segundo)</a:t>
            </a:r>
            <a:endParaRPr/>
          </a:p>
        </p:txBody>
      </p:sp>
      <p:pic>
        <p:nvPicPr>
          <p:cNvPr id="238" name="Google Shape;238;p28"/>
          <p:cNvPicPr preferRelativeResize="0"/>
          <p:nvPr/>
        </p:nvPicPr>
        <p:blipFill rotWithShape="1">
          <a:blip r:embed="rId3">
            <a:alphaModFix/>
          </a:blip>
          <a:srcRect b="19530" l="23023" r="34190" t="41993"/>
          <a:stretch/>
        </p:blipFill>
        <p:spPr>
          <a:xfrm>
            <a:off x="361638" y="1446625"/>
            <a:ext cx="4937074" cy="2497349"/>
          </a:xfrm>
          <a:prstGeom prst="rect">
            <a:avLst/>
          </a:prstGeom>
          <a:noFill/>
          <a:ln>
            <a:noFill/>
          </a:ln>
        </p:spPr>
      </p:pic>
      <p:sp>
        <p:nvSpPr>
          <p:cNvPr id="239" name="Google Shape;239;p28"/>
          <p:cNvSpPr txBox="1"/>
          <p:nvPr/>
        </p:nvSpPr>
        <p:spPr>
          <a:xfrm>
            <a:off x="5615650" y="1848450"/>
            <a:ext cx="3325200" cy="17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Lato"/>
                <a:ea typeface="Lato"/>
                <a:cs typeface="Lato"/>
                <a:sym typeface="Lato"/>
              </a:rPr>
              <a:t>Por ejemplo, si un problema tiene una entrada máxima de n = 10</a:t>
            </a:r>
            <a:r>
              <a:rPr baseline="30000" lang="es">
                <a:solidFill>
                  <a:srgbClr val="FFFFFF"/>
                </a:solidFill>
                <a:latin typeface="Lato"/>
                <a:ea typeface="Lato"/>
                <a:cs typeface="Lato"/>
                <a:sym typeface="Lato"/>
              </a:rPr>
              <a:t>5</a:t>
            </a:r>
            <a:r>
              <a:rPr lang="es">
                <a:solidFill>
                  <a:srgbClr val="FFFFFF"/>
                </a:solidFill>
                <a:latin typeface="Lato"/>
                <a:ea typeface="Lato"/>
                <a:cs typeface="Lato"/>
                <a:sym typeface="Lato"/>
              </a:rPr>
              <a:t>, entonces se debe diseñar un algoritmo de complejidad máxima O(n log n) o de  O(n), si se diseña un algoritmo de O(n</a:t>
            </a:r>
            <a:r>
              <a:rPr baseline="30000" lang="es">
                <a:solidFill>
                  <a:srgbClr val="FFFFFF"/>
                </a:solidFill>
                <a:latin typeface="Lato"/>
                <a:ea typeface="Lato"/>
                <a:cs typeface="Lato"/>
                <a:sym typeface="Lato"/>
              </a:rPr>
              <a:t>2</a:t>
            </a:r>
            <a:r>
              <a:rPr lang="es">
                <a:solidFill>
                  <a:srgbClr val="FFFFFF"/>
                </a:solidFill>
                <a:latin typeface="Lato"/>
                <a:ea typeface="Lato"/>
                <a:cs typeface="Lato"/>
                <a:sym typeface="Lato"/>
              </a:rPr>
              <a:t>), puede ser que no dé el 100% de los puntos o no de puntos (TLE).</a:t>
            </a:r>
            <a:endParaRPr>
              <a:solidFill>
                <a:srgbClr val="FFFFFF"/>
              </a:solidFill>
              <a:latin typeface="Lato"/>
              <a:ea typeface="Lato"/>
              <a:cs typeface="Lato"/>
              <a:sym typeface="Lato"/>
            </a:endParaRPr>
          </a:p>
        </p:txBody>
      </p:sp>
      <p:sp>
        <p:nvSpPr>
          <p:cNvPr id="240" name="Google Shape;240;p28"/>
          <p:cNvSpPr txBox="1"/>
          <p:nvPr/>
        </p:nvSpPr>
        <p:spPr>
          <a:xfrm>
            <a:off x="502300" y="4319725"/>
            <a:ext cx="83280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Lato"/>
                <a:ea typeface="Lato"/>
                <a:cs typeface="Lato"/>
                <a:sym typeface="Lato"/>
              </a:rPr>
              <a:t>“Recordemos que la complejidad temporal solo es un estimado, ya que no toma en cuenta las constantes, un algo puede hacer n operaciones o 5n operaciones y sigue teniendo la misma complejidad”</a:t>
            </a:r>
            <a:endParaRPr>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Problema</a:t>
            </a:r>
            <a:endParaRPr/>
          </a:p>
        </p:txBody>
      </p:sp>
      <p:sp>
        <p:nvSpPr>
          <p:cNvPr id="246" name="Google Shape;246;p29"/>
          <p:cNvSpPr txBox="1"/>
          <p:nvPr>
            <p:ph idx="1" type="body"/>
          </p:nvPr>
        </p:nvSpPr>
        <p:spPr>
          <a:xfrm>
            <a:off x="1297500" y="10351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Límites: tiempo máximo = 1 seg;</a:t>
            </a:r>
            <a:endParaRPr/>
          </a:p>
          <a:p>
            <a:pPr indent="0" lvl="0" marL="0" rtl="0" algn="l">
              <a:spcBef>
                <a:spcPts val="1600"/>
              </a:spcBef>
              <a:spcAft>
                <a:spcPts val="0"/>
              </a:spcAft>
              <a:buNone/>
            </a:pPr>
            <a:r>
              <a:rPr lang="es"/>
              <a:t>Dado un arreglo de n números, debes calcular la máxima suma de algún subarreglo, es decir, la máxima suma posible de una secuencia de valores consecutivos del arreglo (ojo, el arreglo puede tener números negativos).</a:t>
            </a:r>
            <a:endParaRPr/>
          </a:p>
          <a:p>
            <a:pPr indent="0" lvl="0" marL="0" rtl="0" algn="l">
              <a:spcBef>
                <a:spcPts val="1600"/>
              </a:spcBef>
              <a:spcAft>
                <a:spcPts val="0"/>
              </a:spcAft>
              <a:buNone/>
            </a:pPr>
            <a:r>
              <a:rPr lang="es"/>
              <a:t>Ejemplo, en el siguiente arreglo, el subarreglo en gris es el que produce la suma máxima (10)</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a:t>Está permitido un subarreglo vacío (su suma sería 0), por lo tanto, la suma siempre tiene un valor mínimo de 0</a:t>
            </a:r>
            <a:endParaRPr/>
          </a:p>
          <a:p>
            <a:pPr indent="0" lvl="0" marL="0" rtl="0" algn="l">
              <a:spcBef>
                <a:spcPts val="1600"/>
              </a:spcBef>
              <a:spcAft>
                <a:spcPts val="1600"/>
              </a:spcAft>
              <a:buNone/>
            </a:pPr>
            <a:r>
              <a:rPr lang="es" u="sng">
                <a:solidFill>
                  <a:schemeClr val="hlink"/>
                </a:solidFill>
                <a:hlinkClick r:id="rId3"/>
              </a:rPr>
              <a:t>https://www.hackerrank.com/challenges/maximum-subarray-sum/problem</a:t>
            </a:r>
            <a:r>
              <a:rPr lang="es"/>
              <a:t>, (ojo, no es igual)</a:t>
            </a:r>
            <a:endParaRPr/>
          </a:p>
        </p:txBody>
      </p:sp>
      <p:pic>
        <p:nvPicPr>
          <p:cNvPr id="247" name="Google Shape;247;p29"/>
          <p:cNvPicPr preferRelativeResize="0"/>
          <p:nvPr/>
        </p:nvPicPr>
        <p:blipFill rotWithShape="1">
          <a:blip r:embed="rId4">
            <a:alphaModFix/>
          </a:blip>
          <a:srcRect b="53550" l="14191" r="14639" t="25430"/>
          <a:stretch/>
        </p:blipFill>
        <p:spPr>
          <a:xfrm>
            <a:off x="2831775" y="2708300"/>
            <a:ext cx="3480451" cy="578200"/>
          </a:xfrm>
          <a:prstGeom prst="rect">
            <a:avLst/>
          </a:prstGeom>
          <a:noFill/>
          <a:ln>
            <a:noFill/>
          </a:ln>
        </p:spPr>
      </p:pic>
      <p:pic>
        <p:nvPicPr>
          <p:cNvPr id="248" name="Google Shape;248;p29"/>
          <p:cNvPicPr preferRelativeResize="0"/>
          <p:nvPr/>
        </p:nvPicPr>
        <p:blipFill rotWithShape="1">
          <a:blip r:embed="rId5">
            <a:alphaModFix/>
          </a:blip>
          <a:srcRect b="32091" l="6667" r="21488" t="47037"/>
          <a:stretch/>
        </p:blipFill>
        <p:spPr>
          <a:xfrm>
            <a:off x="2802750" y="3286500"/>
            <a:ext cx="3538512" cy="57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idx="1" type="body"/>
          </p:nvPr>
        </p:nvSpPr>
        <p:spPr>
          <a:xfrm>
            <a:off x="1297500" y="351600"/>
            <a:ext cx="7038900" cy="41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Ejemplo</a:t>
            </a:r>
            <a:endParaRPr/>
          </a:p>
          <a:p>
            <a:pPr indent="0" lvl="0" marL="0" rtl="0" algn="l">
              <a:spcBef>
                <a:spcPts val="1600"/>
              </a:spcBef>
              <a:spcAft>
                <a:spcPts val="0"/>
              </a:spcAft>
              <a:buNone/>
            </a:pPr>
            <a:r>
              <a:rPr lang="es"/>
              <a:t>Entrada: </a:t>
            </a:r>
            <a:endParaRPr/>
          </a:p>
          <a:p>
            <a:pPr indent="0" lvl="0" marL="0" rtl="0" algn="l">
              <a:spcBef>
                <a:spcPts val="1600"/>
              </a:spcBef>
              <a:spcAft>
                <a:spcPts val="0"/>
              </a:spcAft>
              <a:buNone/>
            </a:pPr>
            <a:r>
              <a:rPr lang="es"/>
              <a:t>8</a:t>
            </a:r>
            <a:endParaRPr/>
          </a:p>
          <a:p>
            <a:pPr indent="0" lvl="0" marL="0" rtl="0" algn="l">
              <a:spcBef>
                <a:spcPts val="1600"/>
              </a:spcBef>
              <a:spcAft>
                <a:spcPts val="0"/>
              </a:spcAft>
              <a:buNone/>
            </a:pPr>
            <a:r>
              <a:rPr lang="es"/>
              <a:t>-1 2 4 -3 5 2 -5 2</a:t>
            </a:r>
            <a:endParaRPr/>
          </a:p>
          <a:p>
            <a:pPr indent="0" lvl="0" marL="0" rtl="0" algn="l">
              <a:spcBef>
                <a:spcPts val="1600"/>
              </a:spcBef>
              <a:spcAft>
                <a:spcPts val="0"/>
              </a:spcAft>
              <a:buNone/>
            </a:pPr>
            <a:r>
              <a:rPr lang="es"/>
              <a:t>Salida:</a:t>
            </a:r>
            <a:endParaRPr/>
          </a:p>
          <a:p>
            <a:pPr indent="0" lvl="0" marL="0" rtl="0" algn="l">
              <a:spcBef>
                <a:spcPts val="1600"/>
              </a:spcBef>
              <a:spcAft>
                <a:spcPts val="0"/>
              </a:spcAft>
              <a:buNone/>
            </a:pPr>
            <a:r>
              <a:rPr lang="es"/>
              <a:t>10 </a:t>
            </a:r>
            <a:endParaRPr/>
          </a:p>
          <a:p>
            <a:pPr indent="0" lvl="0" marL="0" rtl="0" algn="l">
              <a:spcBef>
                <a:spcPts val="1600"/>
              </a:spcBef>
              <a:spcAft>
                <a:spcPts val="0"/>
              </a:spcAft>
              <a:buNone/>
            </a:pPr>
            <a:r>
              <a:rPr lang="es"/>
              <a:t>Subtarea 1 (10 puntos):</a:t>
            </a:r>
            <a:endParaRPr/>
          </a:p>
          <a:p>
            <a:pPr indent="0" lvl="0" marL="0" rtl="0" algn="l">
              <a:spcBef>
                <a:spcPts val="1600"/>
              </a:spcBef>
              <a:spcAft>
                <a:spcPts val="0"/>
              </a:spcAft>
              <a:buNone/>
            </a:pPr>
            <a:r>
              <a:rPr lang="es"/>
              <a:t>n &lt;= 10</a:t>
            </a:r>
            <a:endParaRPr/>
          </a:p>
          <a:p>
            <a:pPr indent="0" lvl="0" marL="0" rtl="0" algn="l">
              <a:spcBef>
                <a:spcPts val="1600"/>
              </a:spcBef>
              <a:spcAft>
                <a:spcPts val="0"/>
              </a:spcAft>
              <a:buNone/>
            </a:pPr>
            <a:r>
              <a:rPr lang="es"/>
              <a:t>ai &gt;0 (elementos del arreglo)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4" name="Google Shape;254;p30"/>
          <p:cNvPicPr preferRelativeResize="0"/>
          <p:nvPr/>
        </p:nvPicPr>
        <p:blipFill rotWithShape="1">
          <a:blip r:embed="rId3">
            <a:alphaModFix/>
          </a:blip>
          <a:srcRect b="19726" l="41090" r="26830" t="50000"/>
          <a:stretch/>
        </p:blipFill>
        <p:spPr>
          <a:xfrm>
            <a:off x="4209250" y="351600"/>
            <a:ext cx="3766075" cy="1999126"/>
          </a:xfrm>
          <a:prstGeom prst="rect">
            <a:avLst/>
          </a:prstGeom>
          <a:noFill/>
          <a:ln>
            <a:noFill/>
          </a:ln>
        </p:spPr>
      </p:pic>
      <p:sp>
        <p:nvSpPr>
          <p:cNvPr id="255" name="Google Shape;255;p30"/>
          <p:cNvSpPr txBox="1"/>
          <p:nvPr/>
        </p:nvSpPr>
        <p:spPr>
          <a:xfrm>
            <a:off x="3662850" y="2907450"/>
            <a:ext cx="2308200" cy="14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Lato"/>
                <a:ea typeface="Lato"/>
                <a:cs typeface="Lato"/>
                <a:sym typeface="Lato"/>
              </a:rPr>
              <a:t>Subtarea 2 (20 puntos):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s">
                <a:solidFill>
                  <a:srgbClr val="FFFFFF"/>
                </a:solidFill>
                <a:latin typeface="Lato"/>
                <a:ea typeface="Lato"/>
                <a:cs typeface="Lato"/>
                <a:sym typeface="Lato"/>
              </a:rPr>
              <a:t>n &lt;= 20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s">
                <a:solidFill>
                  <a:srgbClr val="FFFFFF"/>
                </a:solidFill>
                <a:latin typeface="Lato"/>
                <a:ea typeface="Lato"/>
                <a:cs typeface="Lato"/>
                <a:sym typeface="Lato"/>
              </a:rPr>
              <a:t>Los ai están ordenados</a:t>
            </a:r>
            <a:endParaRPr>
              <a:solidFill>
                <a:srgbClr val="FFFFFF"/>
              </a:solidFill>
              <a:latin typeface="Lato"/>
              <a:ea typeface="Lato"/>
              <a:cs typeface="Lato"/>
              <a:sym typeface="Lato"/>
            </a:endParaRPr>
          </a:p>
        </p:txBody>
      </p:sp>
      <p:sp>
        <p:nvSpPr>
          <p:cNvPr id="256" name="Google Shape;256;p30"/>
          <p:cNvSpPr txBox="1"/>
          <p:nvPr/>
        </p:nvSpPr>
        <p:spPr>
          <a:xfrm>
            <a:off x="6103400" y="2907450"/>
            <a:ext cx="2041800" cy="12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Lato"/>
                <a:ea typeface="Lato"/>
                <a:cs typeface="Lato"/>
                <a:sym typeface="Lato"/>
              </a:rPr>
              <a:t>Subtarea 3 (30 puntos):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s" sz="1300">
                <a:solidFill>
                  <a:schemeClr val="lt1"/>
                </a:solidFill>
                <a:latin typeface="Lato"/>
                <a:ea typeface="Lato"/>
                <a:cs typeface="Lato"/>
                <a:sym typeface="Lato"/>
              </a:rPr>
              <a:t> 0&lt;=n&lt;=10</a:t>
            </a:r>
            <a:r>
              <a:rPr baseline="30000" lang="es" sz="1300">
                <a:solidFill>
                  <a:schemeClr val="lt1"/>
                </a:solidFill>
                <a:latin typeface="Lato"/>
                <a:ea typeface="Lato"/>
                <a:cs typeface="Lato"/>
                <a:sym typeface="Lato"/>
              </a:rPr>
              <a:t>6</a:t>
            </a:r>
            <a:r>
              <a:rPr lang="es" sz="1300">
                <a:solidFill>
                  <a:schemeClr val="lt1"/>
                </a:solidFill>
                <a:latin typeface="Lato"/>
                <a:ea typeface="Lato"/>
                <a:cs typeface="Lato"/>
                <a:sym typeface="Lato"/>
              </a:rPr>
              <a:t>.</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s" sz="1300">
                <a:solidFill>
                  <a:schemeClr val="lt1"/>
                </a:solidFill>
                <a:latin typeface="Lato"/>
                <a:ea typeface="Lato"/>
                <a:cs typeface="Lato"/>
                <a:sym typeface="Lato"/>
              </a:rPr>
              <a:t>Los ai no están ordenados y pueden ser positivos y/o negativos</a:t>
            </a:r>
            <a:endParaRPr sz="13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Estrategias para resolver problemas</a:t>
            </a:r>
            <a:endParaRPr/>
          </a:p>
        </p:txBody>
      </p:sp>
      <p:sp>
        <p:nvSpPr>
          <p:cNvPr id="142" name="Google Shape;142;p14"/>
          <p:cNvSpPr txBox="1"/>
          <p:nvPr>
            <p:ph idx="1" type="body"/>
          </p:nvPr>
        </p:nvSpPr>
        <p:spPr>
          <a:xfrm>
            <a:off x="1297500" y="1087525"/>
            <a:ext cx="70389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Es normal sentirse frustrado o que no tienes el nivel adecuado,  pero la clave siempre es perseverar, corregir y aprender de tus errores, mejorar poco a poco. </a:t>
            </a:r>
            <a:endParaRPr/>
          </a:p>
        </p:txBody>
      </p:sp>
      <p:pic>
        <p:nvPicPr>
          <p:cNvPr id="143" name="Google Shape;143;p14"/>
          <p:cNvPicPr preferRelativeResize="0"/>
          <p:nvPr/>
        </p:nvPicPr>
        <p:blipFill>
          <a:blip r:embed="rId3">
            <a:alphaModFix/>
          </a:blip>
          <a:stretch>
            <a:fillRect/>
          </a:stretch>
        </p:blipFill>
        <p:spPr>
          <a:xfrm>
            <a:off x="593700" y="2571750"/>
            <a:ext cx="3268100" cy="1556250"/>
          </a:xfrm>
          <a:prstGeom prst="rect">
            <a:avLst/>
          </a:prstGeom>
          <a:noFill/>
          <a:ln>
            <a:noFill/>
          </a:ln>
        </p:spPr>
      </p:pic>
      <p:pic>
        <p:nvPicPr>
          <p:cNvPr id="144" name="Google Shape;144;p14"/>
          <p:cNvPicPr preferRelativeResize="0"/>
          <p:nvPr/>
        </p:nvPicPr>
        <p:blipFill rotWithShape="1">
          <a:blip r:embed="rId4">
            <a:alphaModFix/>
          </a:blip>
          <a:srcRect b="22706" l="0" r="0" t="28537"/>
          <a:stretch/>
        </p:blipFill>
        <p:spPr>
          <a:xfrm>
            <a:off x="5230875" y="1970900"/>
            <a:ext cx="2893200" cy="2507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Pasos para resolver un problema</a:t>
            </a:r>
            <a:endParaRPr/>
          </a:p>
        </p:txBody>
      </p:sp>
      <p:sp>
        <p:nvSpPr>
          <p:cNvPr id="150" name="Google Shape;150;p15"/>
          <p:cNvSpPr txBox="1"/>
          <p:nvPr>
            <p:ph idx="1" type="body"/>
          </p:nvPr>
        </p:nvSpPr>
        <p:spPr>
          <a:xfrm>
            <a:off x="365350" y="1582225"/>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s"/>
              <a:t>Leer MUY BIEN el problema y, en su caso, sus subtareas</a:t>
            </a:r>
            <a:endParaRPr/>
          </a:p>
          <a:p>
            <a:pPr indent="-311150" lvl="0" marL="457200" rtl="0" algn="l">
              <a:spcBef>
                <a:spcPts val="0"/>
              </a:spcBef>
              <a:spcAft>
                <a:spcPts val="0"/>
              </a:spcAft>
              <a:buSzPts val="1300"/>
              <a:buAutoNum type="arabicPeriod"/>
            </a:pPr>
            <a:r>
              <a:rPr lang="es"/>
              <a:t>Formalizar el problema.</a:t>
            </a:r>
            <a:endParaRPr/>
          </a:p>
          <a:p>
            <a:pPr indent="-311150" lvl="0" marL="457200" rtl="0" algn="l">
              <a:spcBef>
                <a:spcPts val="0"/>
              </a:spcBef>
              <a:spcAft>
                <a:spcPts val="0"/>
              </a:spcAft>
              <a:buSzPts val="1300"/>
              <a:buAutoNum type="arabicPeriod"/>
            </a:pPr>
            <a:r>
              <a:rPr lang="es"/>
              <a:t>Idear una solución.</a:t>
            </a:r>
            <a:endParaRPr/>
          </a:p>
          <a:p>
            <a:pPr indent="-311150" lvl="0" marL="457200" rtl="0" algn="l">
              <a:spcBef>
                <a:spcPts val="0"/>
              </a:spcBef>
              <a:spcAft>
                <a:spcPts val="0"/>
              </a:spcAft>
              <a:buSzPts val="1300"/>
              <a:buAutoNum type="arabicPeriod"/>
            </a:pPr>
            <a:r>
              <a:rPr lang="es"/>
              <a:t>Probar una solución con varios casos (en papel).</a:t>
            </a:r>
            <a:endParaRPr/>
          </a:p>
          <a:p>
            <a:pPr indent="-311150" lvl="0" marL="457200" rtl="0" algn="l">
              <a:spcBef>
                <a:spcPts val="0"/>
              </a:spcBef>
              <a:spcAft>
                <a:spcPts val="0"/>
              </a:spcAft>
              <a:buSzPts val="1300"/>
              <a:buAutoNum type="arabicPeriod"/>
            </a:pPr>
            <a:r>
              <a:rPr lang="es"/>
              <a:t>Implementar la solución.</a:t>
            </a:r>
            <a:endParaRPr/>
          </a:p>
          <a:p>
            <a:pPr indent="-311150" lvl="0" marL="457200" rtl="0" algn="l">
              <a:spcBef>
                <a:spcPts val="0"/>
              </a:spcBef>
              <a:spcAft>
                <a:spcPts val="0"/>
              </a:spcAft>
              <a:buSzPts val="1300"/>
              <a:buAutoNum type="arabicPeriod"/>
            </a:pPr>
            <a:r>
              <a:rPr lang="es"/>
              <a:t>Probar la implementación.</a:t>
            </a:r>
            <a:endParaRPr/>
          </a:p>
          <a:p>
            <a:pPr indent="-311150" lvl="0" marL="457200" rtl="0" algn="l">
              <a:spcBef>
                <a:spcPts val="0"/>
              </a:spcBef>
              <a:spcAft>
                <a:spcPts val="0"/>
              </a:spcAft>
              <a:buSzPts val="1300"/>
              <a:buAutoNum type="arabicPeriod"/>
            </a:pPr>
            <a:r>
              <a:rPr lang="es"/>
              <a:t>Depurar si no funciona (no dedicar mucho tiempo en esto).</a:t>
            </a:r>
            <a:endParaRPr/>
          </a:p>
          <a:p>
            <a:pPr indent="-311150" lvl="0" marL="457200" rtl="0" algn="l">
              <a:spcBef>
                <a:spcPts val="0"/>
              </a:spcBef>
              <a:spcAft>
                <a:spcPts val="0"/>
              </a:spcAft>
              <a:buSzPts val="1300"/>
              <a:buAutoNum type="arabicPeriod"/>
            </a:pPr>
            <a:r>
              <a:rPr lang="es"/>
              <a:t>Enviarlo y tener esperanza de obtener un accepted.</a:t>
            </a:r>
            <a:endParaRPr/>
          </a:p>
        </p:txBody>
      </p:sp>
      <p:pic>
        <p:nvPicPr>
          <p:cNvPr id="151" name="Google Shape;151;p15"/>
          <p:cNvPicPr preferRelativeResize="0"/>
          <p:nvPr/>
        </p:nvPicPr>
        <p:blipFill>
          <a:blip r:embed="rId3">
            <a:alphaModFix/>
          </a:blip>
          <a:stretch>
            <a:fillRect/>
          </a:stretch>
        </p:blipFill>
        <p:spPr>
          <a:xfrm>
            <a:off x="5462525" y="1307850"/>
            <a:ext cx="3018399" cy="3018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Para concursos individuales y en equipo (divide y vencerás)</a:t>
            </a:r>
            <a:endParaRPr/>
          </a:p>
        </p:txBody>
      </p:sp>
      <p:sp>
        <p:nvSpPr>
          <p:cNvPr id="157" name="Google Shape;157;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equipo:</a:t>
            </a:r>
            <a:endParaRPr/>
          </a:p>
          <a:p>
            <a:pPr indent="0" lvl="0" marL="0" rtl="0" algn="l">
              <a:spcBef>
                <a:spcPts val="1600"/>
              </a:spcBef>
              <a:spcAft>
                <a:spcPts val="0"/>
              </a:spcAft>
              <a:buNone/>
            </a:pPr>
            <a:r>
              <a:rPr lang="es"/>
              <a:t>Dividir los problemas y cada uno leer una parte, al final todos deberán haber leído todos los problemas, mantener la comunicación, tratar de que cada integrante se especialice en un tema de programación o lógica-matemática (grafos, DP, matemáticas).</a:t>
            </a:r>
            <a:endParaRPr/>
          </a:p>
          <a:p>
            <a:pPr indent="0" lvl="0" marL="0" rtl="0" algn="l">
              <a:spcBef>
                <a:spcPts val="1600"/>
              </a:spcBef>
              <a:spcAft>
                <a:spcPts val="0"/>
              </a:spcAft>
              <a:buNone/>
            </a:pPr>
            <a:r>
              <a:rPr lang="es"/>
              <a:t>Individual:</a:t>
            </a:r>
            <a:endParaRPr/>
          </a:p>
          <a:p>
            <a:pPr indent="0" lvl="0" marL="0" rtl="0" algn="l">
              <a:spcBef>
                <a:spcPts val="1600"/>
              </a:spcBef>
              <a:spcAft>
                <a:spcPts val="0"/>
              </a:spcAft>
              <a:buNone/>
            </a:pPr>
            <a:r>
              <a:rPr lang="es"/>
              <a:t>Leer los problemas minuciosamente y poner suma atención en las subtareas.</a:t>
            </a:r>
            <a:endParaRPr/>
          </a:p>
          <a:p>
            <a:pPr indent="0" lvl="0" marL="0" rtl="0" algn="l">
              <a:spcBef>
                <a:spcPts val="1600"/>
              </a:spcBef>
              <a:spcAft>
                <a:spcPts val="0"/>
              </a:spcAft>
              <a:buNone/>
            </a:pPr>
            <a:r>
              <a:rPr lang="es"/>
              <a:t>En los dos:</a:t>
            </a:r>
            <a:endParaRPr/>
          </a:p>
          <a:p>
            <a:pPr indent="0" lvl="0" marL="0" rtl="0" algn="l">
              <a:spcBef>
                <a:spcPts val="1600"/>
              </a:spcBef>
              <a:spcAft>
                <a:spcPts val="1600"/>
              </a:spcAft>
              <a:buNone/>
            </a:pPr>
            <a:r>
              <a:rPr lang="es"/>
              <a:t>Revisar el scoreboard, empezar por los que más equipos han solucionado, llevar todo el material posible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Recursos</a:t>
            </a:r>
            <a:endParaRPr/>
          </a:p>
        </p:txBody>
      </p:sp>
      <p:sp>
        <p:nvSpPr>
          <p:cNvPr id="163" name="Google Shape;163;p17"/>
          <p:cNvSpPr txBox="1"/>
          <p:nvPr>
            <p:ph idx="1" type="body"/>
          </p:nvPr>
        </p:nvSpPr>
        <p:spPr>
          <a:xfrm>
            <a:off x="1297500" y="10127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LLevar todos los recursos que quieran, pero preferiblemente solo uno y bien organizado.</a:t>
            </a:r>
            <a:endParaRPr/>
          </a:p>
          <a:p>
            <a:pPr indent="0" lvl="0" marL="0" rtl="0" algn="l">
              <a:spcBef>
                <a:spcPts val="1600"/>
              </a:spcBef>
              <a:spcAft>
                <a:spcPts val="0"/>
              </a:spcAft>
              <a:buNone/>
            </a:pPr>
            <a:r>
              <a:rPr lang="es"/>
              <a:t>Pueden incluir los tamaños máximos en una variable, algoritmos, trucos, etc.</a:t>
            </a:r>
            <a:endParaRPr/>
          </a:p>
          <a:p>
            <a:pPr indent="0" lvl="0" marL="0" rtl="0" algn="l">
              <a:spcBef>
                <a:spcPts val="1600"/>
              </a:spcBef>
              <a:spcAft>
                <a:spcPts val="0"/>
              </a:spcAft>
              <a:buNone/>
            </a:pPr>
            <a:r>
              <a:rPr lang="es"/>
              <a:t>Ejemplos: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4" name="Google Shape;164;p17"/>
          <p:cNvPicPr preferRelativeResize="0"/>
          <p:nvPr/>
        </p:nvPicPr>
        <p:blipFill rotWithShape="1">
          <a:blip r:embed="rId3">
            <a:alphaModFix/>
          </a:blip>
          <a:srcRect b="35350" l="9888" r="45728" t="19691"/>
          <a:stretch/>
        </p:blipFill>
        <p:spPr>
          <a:xfrm>
            <a:off x="513450" y="2258400"/>
            <a:ext cx="4058549" cy="2312499"/>
          </a:xfrm>
          <a:prstGeom prst="rect">
            <a:avLst/>
          </a:prstGeom>
          <a:noFill/>
          <a:ln>
            <a:noFill/>
          </a:ln>
        </p:spPr>
      </p:pic>
      <p:pic>
        <p:nvPicPr>
          <p:cNvPr id="165" name="Google Shape;165;p17"/>
          <p:cNvPicPr preferRelativeResize="0"/>
          <p:nvPr/>
        </p:nvPicPr>
        <p:blipFill rotWithShape="1">
          <a:blip r:embed="rId4">
            <a:alphaModFix/>
          </a:blip>
          <a:srcRect b="5664" l="0" r="3577" t="5272"/>
          <a:stretch/>
        </p:blipFill>
        <p:spPr>
          <a:xfrm>
            <a:off x="4960425" y="2147900"/>
            <a:ext cx="3497528" cy="2423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PRACTICAR, PRACTICAR Y PRACTICAR</a:t>
            </a:r>
            <a:endParaRPr/>
          </a:p>
        </p:txBody>
      </p:sp>
      <p:sp>
        <p:nvSpPr>
          <p:cNvPr id="171" name="Google Shape;171;p18"/>
          <p:cNvSpPr txBox="1"/>
          <p:nvPr>
            <p:ph idx="1" type="body"/>
          </p:nvPr>
        </p:nvSpPr>
        <p:spPr>
          <a:xfrm>
            <a:off x="1207075" y="1116150"/>
            <a:ext cx="7038900" cy="39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Decenas de concursos y problemas, ICPC, Google CodeJam, concursos semanales de CodeForces, concursos de RPC (entrenamiento para ICPC), OmegaUp, CodeChef, concursos internos del club, libros, recursos, tutoriales.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s" u="sng">
                <a:solidFill>
                  <a:schemeClr val="hlink"/>
                </a:solidFill>
                <a:hlinkClick r:id="rId3"/>
              </a:rPr>
              <a:t>Errichto's Channel</a:t>
            </a:r>
            <a:r>
              <a:rPr lang="es"/>
              <a:t> (2do lugar mundial Google CodeJam 2019)</a:t>
            </a:r>
            <a:endParaRPr/>
          </a:p>
          <a:p>
            <a:pPr indent="0" lvl="0" marL="0" rtl="0" algn="l">
              <a:spcBef>
                <a:spcPts val="1600"/>
              </a:spcBef>
              <a:spcAft>
                <a:spcPts val="0"/>
              </a:spcAft>
              <a:buNone/>
            </a:pPr>
            <a:r>
              <a:rPr lang="es" u="sng">
                <a:solidFill>
                  <a:schemeClr val="hlink"/>
                </a:solidFill>
                <a:hlinkClick r:id="rId4"/>
              </a:rPr>
              <a:t>William Lin's Channel</a:t>
            </a:r>
            <a:r>
              <a:rPr lang="es"/>
              <a:t> (ganador de la medalla de oro en la IOI 2020)</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2" name="Google Shape;172;p18"/>
          <p:cNvPicPr preferRelativeResize="0"/>
          <p:nvPr/>
        </p:nvPicPr>
        <p:blipFill>
          <a:blip r:embed="rId5">
            <a:alphaModFix/>
          </a:blip>
          <a:stretch>
            <a:fillRect/>
          </a:stretch>
        </p:blipFill>
        <p:spPr>
          <a:xfrm>
            <a:off x="2369663" y="1945000"/>
            <a:ext cx="4404676" cy="219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Modulo</a:t>
            </a:r>
            <a:endParaRPr/>
          </a:p>
        </p:txBody>
      </p:sp>
      <p:pic>
        <p:nvPicPr>
          <p:cNvPr id="178" name="Google Shape;178;p19"/>
          <p:cNvPicPr preferRelativeResize="0"/>
          <p:nvPr/>
        </p:nvPicPr>
        <p:blipFill rotWithShape="1">
          <a:blip r:embed="rId3">
            <a:alphaModFix/>
          </a:blip>
          <a:srcRect b="16511" l="4135" r="17093" t="41496"/>
          <a:stretch/>
        </p:blipFill>
        <p:spPr>
          <a:xfrm>
            <a:off x="823775" y="1516925"/>
            <a:ext cx="7202899" cy="2159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Eficiencia de un algoritmo</a:t>
            </a:r>
            <a:endParaRPr/>
          </a:p>
        </p:txBody>
      </p:sp>
      <p:sp>
        <p:nvSpPr>
          <p:cNvPr id="184" name="Google Shape;184;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fácil diseñar un  algoritmo que resuelva el problema de manera lenta, pero el reto es implementar o inventar un algoritmo rápido.</a:t>
            </a:r>
            <a:endParaRPr/>
          </a:p>
          <a:p>
            <a:pPr indent="0" lvl="0" marL="0" rtl="0" algn="l">
              <a:spcBef>
                <a:spcPts val="1600"/>
              </a:spcBef>
              <a:spcAft>
                <a:spcPts val="0"/>
              </a:spcAft>
              <a:buNone/>
            </a:pPr>
            <a:r>
              <a:rPr lang="es"/>
              <a:t>La complejidad temporal de un algoritmo estima cuánto tiempo usará el algoritmo para x entrada.</a:t>
            </a:r>
            <a:endParaRPr/>
          </a:p>
          <a:p>
            <a:pPr indent="0" lvl="0" marL="0" rtl="0" algn="l">
              <a:spcBef>
                <a:spcPts val="1600"/>
              </a:spcBef>
              <a:spcAft>
                <a:spcPts val="0"/>
              </a:spcAft>
              <a:buNone/>
            </a:pPr>
            <a:r>
              <a:rPr lang="es"/>
              <a:t>Esta última se denota como O(...), donde los tres puntos representan una función, (usualmente n), puede ser el tamaño de un arreglo, de una cadena, etc.</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Eficiencia de un algoritmo (ciclos)</a:t>
            </a:r>
            <a:endParaRPr/>
          </a:p>
          <a:p>
            <a:pPr indent="0" lvl="0" marL="0" rtl="0" algn="l">
              <a:spcBef>
                <a:spcPts val="0"/>
              </a:spcBef>
              <a:spcAft>
                <a:spcPts val="0"/>
              </a:spcAft>
              <a:buNone/>
            </a:pPr>
            <a:r>
              <a:t/>
            </a:r>
            <a:endParaRPr/>
          </a:p>
        </p:txBody>
      </p:sp>
      <p:sp>
        <p:nvSpPr>
          <p:cNvPr id="190" name="Google Shape;190;p21"/>
          <p:cNvSpPr txBox="1"/>
          <p:nvPr>
            <p:ph idx="1" type="body"/>
          </p:nvPr>
        </p:nvSpPr>
        <p:spPr>
          <a:xfrm>
            <a:off x="1297500" y="1155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ciclos suelen ser el problema, mientras más ciclos anidados hay, más lento el algoritmo.</a:t>
            </a:r>
            <a:endParaRPr/>
          </a:p>
          <a:p>
            <a:pPr indent="0" lvl="0" marL="0" rtl="0" algn="l">
              <a:spcBef>
                <a:spcPts val="1600"/>
              </a:spcBef>
              <a:spcAft>
                <a:spcPts val="0"/>
              </a:spcAft>
              <a:buNone/>
            </a:pPr>
            <a:r>
              <a:rPr lang="es"/>
              <a:t>Si hay k ciclos anidados, la complejidad del algoritmo es O(n</a:t>
            </a:r>
            <a:r>
              <a:rPr baseline="30000" lang="es"/>
              <a:t>k</a:t>
            </a:r>
            <a:r>
              <a:rPr lang="es"/>
              <a:t>)</a:t>
            </a:r>
            <a:endParaRPr/>
          </a:p>
          <a:p>
            <a:pPr indent="0" lvl="0" marL="0" rtl="0" algn="l">
              <a:spcBef>
                <a:spcPts val="1600"/>
              </a:spcBef>
              <a:spcAft>
                <a:spcPts val="1600"/>
              </a:spcAft>
              <a:buNone/>
            </a:pPr>
            <a:r>
              <a:t/>
            </a:r>
            <a:endParaRPr/>
          </a:p>
        </p:txBody>
      </p:sp>
      <p:sp>
        <p:nvSpPr>
          <p:cNvPr id="191" name="Google Shape;191;p21"/>
          <p:cNvSpPr txBox="1"/>
          <p:nvPr/>
        </p:nvSpPr>
        <p:spPr>
          <a:xfrm>
            <a:off x="1297500" y="2229025"/>
            <a:ext cx="3013800" cy="19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Lato"/>
                <a:ea typeface="Lato"/>
                <a:cs typeface="Lato"/>
                <a:sym typeface="Lato"/>
              </a:rPr>
              <a:t>Código con complejidad O(n) lineal</a:t>
            </a:r>
            <a:endParaRPr>
              <a:solidFill>
                <a:srgbClr val="FFFFFF"/>
              </a:solidFill>
              <a:latin typeface="Lato"/>
              <a:ea typeface="Lato"/>
              <a:cs typeface="Lato"/>
              <a:sym typeface="Lato"/>
            </a:endParaRPr>
          </a:p>
        </p:txBody>
      </p:sp>
      <p:sp>
        <p:nvSpPr>
          <p:cNvPr id="192" name="Google Shape;192;p21"/>
          <p:cNvSpPr txBox="1"/>
          <p:nvPr/>
        </p:nvSpPr>
        <p:spPr>
          <a:xfrm>
            <a:off x="5004575" y="2229025"/>
            <a:ext cx="3013800" cy="19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Lato"/>
                <a:ea typeface="Lato"/>
                <a:cs typeface="Lato"/>
                <a:sym typeface="Lato"/>
              </a:rPr>
              <a:t>Código con complejidad O(n</a:t>
            </a:r>
            <a:r>
              <a:rPr baseline="30000" lang="es">
                <a:solidFill>
                  <a:srgbClr val="FFFFFF"/>
                </a:solidFill>
                <a:latin typeface="Lato"/>
                <a:ea typeface="Lato"/>
                <a:cs typeface="Lato"/>
                <a:sym typeface="Lato"/>
              </a:rPr>
              <a:t>2</a:t>
            </a:r>
            <a:r>
              <a:rPr lang="es">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pic>
        <p:nvPicPr>
          <p:cNvPr id="193" name="Google Shape;193;p21"/>
          <p:cNvPicPr preferRelativeResize="0"/>
          <p:nvPr/>
        </p:nvPicPr>
        <p:blipFill rotWithShape="1">
          <a:blip r:embed="rId3">
            <a:alphaModFix/>
          </a:blip>
          <a:srcRect b="29734" l="16486" r="18476" t="41064"/>
          <a:stretch/>
        </p:blipFill>
        <p:spPr>
          <a:xfrm>
            <a:off x="1346125" y="2702350"/>
            <a:ext cx="2906200" cy="783575"/>
          </a:xfrm>
          <a:prstGeom prst="rect">
            <a:avLst/>
          </a:prstGeom>
          <a:noFill/>
          <a:ln>
            <a:noFill/>
          </a:ln>
        </p:spPr>
      </p:pic>
      <p:pic>
        <p:nvPicPr>
          <p:cNvPr id="194" name="Google Shape;194;p21"/>
          <p:cNvPicPr preferRelativeResize="0"/>
          <p:nvPr/>
        </p:nvPicPr>
        <p:blipFill rotWithShape="1">
          <a:blip r:embed="rId4">
            <a:alphaModFix/>
          </a:blip>
          <a:srcRect b="32227" l="16282" r="17422" t="35741"/>
          <a:stretch/>
        </p:blipFill>
        <p:spPr>
          <a:xfrm>
            <a:off x="5004575" y="2702350"/>
            <a:ext cx="2675429" cy="914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